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6" r:id="rId5"/>
    <p:sldId id="309" r:id="rId6"/>
    <p:sldId id="310" r:id="rId7"/>
    <p:sldId id="319" r:id="rId8"/>
    <p:sldId id="311" r:id="rId9"/>
    <p:sldId id="312" r:id="rId10"/>
    <p:sldId id="320" r:id="rId11"/>
    <p:sldId id="321" r:id="rId12"/>
    <p:sldId id="324" r:id="rId13"/>
    <p:sldId id="322" r:id="rId14"/>
    <p:sldId id="323" r:id="rId15"/>
    <p:sldId id="325" r:id="rId16"/>
    <p:sldId id="317" r:id="rId17"/>
    <p:sldId id="316" r:id="rId1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.jpeg"/><Relationship Id="rId7" Type="http://schemas.openxmlformats.org/officeDocument/2006/relationships/image" Target="../media/image3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11" Type="http://schemas.openxmlformats.org/officeDocument/2006/relationships/image" Target="../media/image42.jp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73843" y="4874445"/>
            <a:ext cx="5918157" cy="13973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cs typeface="Arial" panose="020B0604020202020204" pitchFamily="34" charset="0"/>
              </a:rPr>
              <a:t>www.agenziaserramenti.it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info@agenziaserramenti.it</a:t>
            </a:r>
          </a:p>
          <a:p>
            <a:r>
              <a:rPr lang="it-IT" sz="1200" dirty="0"/>
              <a:t>Via Roma 164 Lariano Roma 00076 </a:t>
            </a:r>
            <a:r>
              <a:rPr lang="it-IT" sz="1200" dirty="0" err="1"/>
              <a:t>dep</a:t>
            </a:r>
            <a:r>
              <a:rPr lang="it-IT" sz="1200" dirty="0"/>
              <a:t>. Via Garibaldi 188</a:t>
            </a:r>
          </a:p>
          <a:p>
            <a:r>
              <a:rPr lang="en-US" sz="1200" dirty="0">
                <a:latin typeface="Arial"/>
                <a:cs typeface="Arial"/>
              </a:rPr>
              <a:t>0683525397  3756284046  800.958.999</a:t>
            </a:r>
          </a:p>
          <a:p>
            <a:pPr>
              <a:lnSpc>
                <a:spcPct val="120000"/>
              </a:lnSpc>
            </a:pPr>
            <a:endParaRPr lang="en-US" sz="1800" b="1" dirty="0"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2B55CF85-0960-04B2-01AA-686D0883E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157" y="457200"/>
            <a:ext cx="5243762" cy="3686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"/>
    </mc:Choice>
    <mc:Fallback xmlns="">
      <p:transition spd="slow" advTm="7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63187" y="6408175"/>
            <a:ext cx="298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www.agenziaserramenti.it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E381B8-6038-712C-1C1D-1E0AAEEC5764}"/>
              </a:ext>
            </a:extLst>
          </p:cNvPr>
          <p:cNvSpPr txBox="1"/>
          <p:nvPr/>
        </p:nvSpPr>
        <p:spPr>
          <a:xfrm>
            <a:off x="3283868" y="62468"/>
            <a:ext cx="836128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  <a:latin typeface="Speak Pro"/>
              </a:rPr>
              <a:t>PRODOTTI E MARCHI 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9" name="Immagine 8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F86C9E86-2943-A690-3FD1-29F4D221E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" y="0"/>
            <a:ext cx="3281612" cy="2295525"/>
          </a:xfrm>
          <a:prstGeom prst="rect">
            <a:avLst/>
          </a:prstGeom>
        </p:spPr>
      </p:pic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8C97352D-B1CE-7278-3C85-E837BFA9C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5176451"/>
            <a:ext cx="2275961" cy="1218943"/>
          </a:xfrm>
          <a:prstGeom prst="rect">
            <a:avLst/>
          </a:prstGeom>
        </p:spPr>
      </p:pic>
      <p:pic>
        <p:nvPicPr>
          <p:cNvPr id="2" name="Immagine 1" descr="Immagine che contiene schizzo, design, Carattere, Elementi grafici&#10;&#10;Descrizione generata automaticamente">
            <a:extLst>
              <a:ext uri="{FF2B5EF4-FFF2-40B4-BE49-F238E27FC236}">
                <a16:creationId xmlns:a16="http://schemas.microsoft.com/office/drawing/2014/main" id="{3EFFBF1C-6CE9-67DF-37BB-439C25801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488" y="5172075"/>
            <a:ext cx="2924175" cy="1219200"/>
          </a:xfrm>
          <a:prstGeom prst="rect">
            <a:avLst/>
          </a:prstGeom>
        </p:spPr>
      </p:pic>
      <p:pic>
        <p:nvPicPr>
          <p:cNvPr id="3" name="Immagine 2" descr="Immagine che contiene testo, interior design, design, schermata&#10;&#10;Descrizione generata automaticamente">
            <a:extLst>
              <a:ext uri="{FF2B5EF4-FFF2-40B4-BE49-F238E27FC236}">
                <a16:creationId xmlns:a16="http://schemas.microsoft.com/office/drawing/2014/main" id="{7CBD6E53-3A9A-F4A0-3916-7FAF58DD8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14575"/>
            <a:ext cx="2295525" cy="1885950"/>
          </a:xfrm>
          <a:prstGeom prst="rect">
            <a:avLst/>
          </a:prstGeom>
        </p:spPr>
      </p:pic>
      <p:pic>
        <p:nvPicPr>
          <p:cNvPr id="8" name="Immagine 7" descr="CASA MADRE  PRODUZIONE INFISSI &#10;">
            <a:extLst>
              <a:ext uri="{FF2B5EF4-FFF2-40B4-BE49-F238E27FC236}">
                <a16:creationId xmlns:a16="http://schemas.microsoft.com/office/drawing/2014/main" id="{CEF8B75C-0ABC-D915-0F08-2782F363E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5850" y="4930063"/>
            <a:ext cx="4419600" cy="1674649"/>
          </a:xfrm>
          <a:prstGeom prst="rect">
            <a:avLst/>
          </a:prstGeom>
        </p:spPr>
      </p:pic>
      <p:pic>
        <p:nvPicPr>
          <p:cNvPr id="11" name="Immagine 10" descr="Immagine che contiene logo, simbolo, Carattere, testo&#10;&#10;Descrizione generata automaticamente">
            <a:extLst>
              <a:ext uri="{FF2B5EF4-FFF2-40B4-BE49-F238E27FC236}">
                <a16:creationId xmlns:a16="http://schemas.microsoft.com/office/drawing/2014/main" id="{5D661EC3-5348-FB64-0221-0090E63F64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3" y="3957638"/>
            <a:ext cx="2266950" cy="124777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040C6D9-6A3B-8067-0EB6-BF25458268BC}"/>
              </a:ext>
            </a:extLst>
          </p:cNvPr>
          <p:cNvSpPr txBox="1"/>
          <p:nvPr/>
        </p:nvSpPr>
        <p:spPr>
          <a:xfrm>
            <a:off x="3337446" y="766107"/>
            <a:ext cx="857774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/>
              <a:t>GRATE – PERSIANE – AVVOLGIBILI - PORTE INTERNE - PORTE SCORREVOLI  PERGOTENDE E VETRATE PANORAMICHE</a:t>
            </a:r>
          </a:p>
          <a:p>
            <a:pPr algn="ctr"/>
            <a:r>
              <a:rPr lang="it-IT" b="1" dirty="0"/>
              <a:t>PORTE BLINDATE E PORTE IN ALLUMINIO SCHUKO PER INGRESSI INOTHERM</a:t>
            </a:r>
          </a:p>
          <a:p>
            <a:pPr algn="ctr"/>
            <a:r>
              <a:rPr lang="it-IT" b="1" dirty="0"/>
              <a:t>SERRAMENTI SCHUKO ALLUMINIO PD PORTE BLINDATE </a:t>
            </a:r>
          </a:p>
        </p:txBody>
      </p:sp>
      <p:pic>
        <p:nvPicPr>
          <p:cNvPr id="13" name="Immagine 12" descr="Immagine che contiene testo, Carattere, design, schermata&#10;&#10;Descrizione generata automaticamente">
            <a:extLst>
              <a:ext uri="{FF2B5EF4-FFF2-40B4-BE49-F238E27FC236}">
                <a16:creationId xmlns:a16="http://schemas.microsoft.com/office/drawing/2014/main" id="{31427BAF-2E68-292B-C845-340260B682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1631" y="2024796"/>
            <a:ext cx="1533525" cy="942975"/>
          </a:xfrm>
          <a:prstGeom prst="rect">
            <a:avLst/>
          </a:prstGeom>
        </p:spPr>
      </p:pic>
      <p:pic>
        <p:nvPicPr>
          <p:cNvPr id="14" name="Immagine 13" descr="Immagine che contiene edificio, finestra, Rettangolo, Maniglia della porta&#10;&#10;Descrizione generata automaticamente">
            <a:extLst>
              <a:ext uri="{FF2B5EF4-FFF2-40B4-BE49-F238E27FC236}">
                <a16:creationId xmlns:a16="http://schemas.microsoft.com/office/drawing/2014/main" id="{E76E5F1F-1FC0-243D-E541-C04AB6B924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6413" y="2752531"/>
            <a:ext cx="2708743" cy="3638744"/>
          </a:xfrm>
          <a:prstGeom prst="rect">
            <a:avLst/>
          </a:prstGeom>
        </p:spPr>
      </p:pic>
      <p:pic>
        <p:nvPicPr>
          <p:cNvPr id="19" name="Immagine 18" descr="Immagine che contiene Elementi grafici, design&#10;&#10;Descrizione generata automaticamente">
            <a:extLst>
              <a:ext uri="{FF2B5EF4-FFF2-40B4-BE49-F238E27FC236}">
                <a16:creationId xmlns:a16="http://schemas.microsoft.com/office/drawing/2014/main" id="{B1817E65-E7C1-D4E2-3A1C-E6CABD28EF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2375" y="1866900"/>
            <a:ext cx="733425" cy="733425"/>
          </a:xfrm>
          <a:prstGeom prst="rect">
            <a:avLst/>
          </a:prstGeom>
        </p:spPr>
      </p:pic>
      <p:pic>
        <p:nvPicPr>
          <p:cNvPr id="20" name="Immagine 19" descr="Immagine che contiene porta, Maniglia della porta, interno, Rettangolo&#10;&#10;Descrizione generata automaticamente">
            <a:extLst>
              <a:ext uri="{FF2B5EF4-FFF2-40B4-BE49-F238E27FC236}">
                <a16:creationId xmlns:a16="http://schemas.microsoft.com/office/drawing/2014/main" id="{4D40D560-08A0-0873-8FFC-AF8B7095D2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8361" y="2600325"/>
            <a:ext cx="1267229" cy="2628900"/>
          </a:xfrm>
          <a:prstGeom prst="rect">
            <a:avLst/>
          </a:prstGeom>
        </p:spPr>
      </p:pic>
      <p:pic>
        <p:nvPicPr>
          <p:cNvPr id="7" name="Immagine 6" descr="Immagine che contiene Carattere, testo, logo, Elementi grafici&#10;&#10;Descrizione generata automaticamente">
            <a:extLst>
              <a:ext uri="{FF2B5EF4-FFF2-40B4-BE49-F238E27FC236}">
                <a16:creationId xmlns:a16="http://schemas.microsoft.com/office/drawing/2014/main" id="{FA543C41-93F3-7A55-4ECD-7B7943EA29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8327" y="1946550"/>
            <a:ext cx="1575540" cy="921838"/>
          </a:xfrm>
          <a:prstGeom prst="rect">
            <a:avLst/>
          </a:prstGeom>
        </p:spPr>
      </p:pic>
      <p:pic>
        <p:nvPicPr>
          <p:cNvPr id="21" name="Immagine 20" descr="Immagine che contiene edificio, porta, Maniglia della porta, Porta di casa&#10;&#10;Descrizione generata automaticamente">
            <a:extLst>
              <a:ext uri="{FF2B5EF4-FFF2-40B4-BE49-F238E27FC236}">
                <a16:creationId xmlns:a16="http://schemas.microsoft.com/office/drawing/2014/main" id="{52A20D99-66A4-9847-2081-1192E10862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0389" y="2845726"/>
            <a:ext cx="1133478" cy="2397580"/>
          </a:xfrm>
          <a:prstGeom prst="rect">
            <a:avLst/>
          </a:prstGeom>
        </p:spPr>
      </p:pic>
      <p:pic>
        <p:nvPicPr>
          <p:cNvPr id="23" name="Immagine 22" descr="Immagine che contiene edificio, Porta di casa, Maniglia della porta, porta&#10;&#10;Descrizione generata automaticamente">
            <a:extLst>
              <a:ext uri="{FF2B5EF4-FFF2-40B4-BE49-F238E27FC236}">
                <a16:creationId xmlns:a16="http://schemas.microsoft.com/office/drawing/2014/main" id="{18F4CE6B-2F28-D2B8-8CFF-1E8A17EF39A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0319" y="2323231"/>
            <a:ext cx="2159673" cy="2215049"/>
          </a:xfrm>
          <a:prstGeom prst="rect">
            <a:avLst/>
          </a:prstGeom>
        </p:spPr>
      </p:pic>
      <p:pic>
        <p:nvPicPr>
          <p:cNvPr id="25" name="Immagine 24" descr="Immagine che contiene edificio, Rettangolo, porta&#10;&#10;Descrizione generata automaticamente">
            <a:extLst>
              <a:ext uri="{FF2B5EF4-FFF2-40B4-BE49-F238E27FC236}">
                <a16:creationId xmlns:a16="http://schemas.microsoft.com/office/drawing/2014/main" id="{A2A53D26-4B03-A264-6595-0944885D30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23696" y="2868387"/>
            <a:ext cx="1740935" cy="17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7"/>
    </mc:Choice>
    <mc:Fallback xmlns="">
      <p:transition spd="slow" advTm="589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5E2AE6-EB1E-7821-2387-C55D04403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6BAEF5-A8E6-61A2-885E-6C5F15B5460E}"/>
              </a:ext>
            </a:extLst>
          </p:cNvPr>
          <p:cNvSpPr txBox="1"/>
          <p:nvPr/>
        </p:nvSpPr>
        <p:spPr>
          <a:xfrm>
            <a:off x="4563187" y="6408175"/>
            <a:ext cx="298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www.agenziaserramenti.it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A5D3CE-8B80-AC01-2EB6-F145836ECD1C}"/>
              </a:ext>
            </a:extLst>
          </p:cNvPr>
          <p:cNvSpPr txBox="1"/>
          <p:nvPr/>
        </p:nvSpPr>
        <p:spPr>
          <a:xfrm>
            <a:off x="3379468" y="166666"/>
            <a:ext cx="841713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  <a:latin typeface="Speak Pro"/>
              </a:rPr>
              <a:t>   </a:t>
            </a:r>
            <a:r>
              <a:rPr lang="it-IT" sz="3600" b="1" dirty="0">
                <a:solidFill>
                  <a:srgbClr val="FF0000"/>
                </a:solidFill>
                <a:latin typeface="Speak Pro"/>
              </a:rPr>
              <a:t>AVVOLGIBILI ACCESSORI ZANZARIERE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9" name="Immagine 8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94ABD385-246A-AA86-5114-7654B78BD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" y="0"/>
            <a:ext cx="3281612" cy="2295525"/>
          </a:xfrm>
          <a:prstGeom prst="rect">
            <a:avLst/>
          </a:prstGeom>
        </p:spPr>
      </p:pic>
      <p:pic>
        <p:nvPicPr>
          <p:cNvPr id="10" name="Immagine 9" descr="Immagine che contiene cilindro, design&#10;&#10;Descrizione generata automaticamente">
            <a:extLst>
              <a:ext uri="{FF2B5EF4-FFF2-40B4-BE49-F238E27FC236}">
                <a16:creationId xmlns:a16="http://schemas.microsoft.com/office/drawing/2014/main" id="{EBFB6918-A431-5F42-41BD-8A1E02471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471" y="4332760"/>
            <a:ext cx="1759133" cy="1759133"/>
          </a:xfrm>
          <a:prstGeom prst="rect">
            <a:avLst/>
          </a:prstGeom>
        </p:spPr>
      </p:pic>
      <p:pic>
        <p:nvPicPr>
          <p:cNvPr id="16" name="Immagine 15" descr="Immagine che contiene design, muro, interno, arredo&#10;&#10;Descrizione generata automaticamente">
            <a:extLst>
              <a:ext uri="{FF2B5EF4-FFF2-40B4-BE49-F238E27FC236}">
                <a16:creationId xmlns:a16="http://schemas.microsoft.com/office/drawing/2014/main" id="{6CE21FB2-9E89-B73F-63B0-18E4D22CC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979" y="4320455"/>
            <a:ext cx="1606515" cy="1606515"/>
          </a:xfrm>
          <a:prstGeom prst="rect">
            <a:avLst/>
          </a:prstGeom>
        </p:spPr>
      </p:pic>
      <p:pic>
        <p:nvPicPr>
          <p:cNvPr id="22" name="Immagine 21" descr="Immagine che contiene interior design, interno, muro, pavimento&#10;&#10;Descrizione generata automaticamente">
            <a:extLst>
              <a:ext uri="{FF2B5EF4-FFF2-40B4-BE49-F238E27FC236}">
                <a16:creationId xmlns:a16="http://schemas.microsoft.com/office/drawing/2014/main" id="{49B346E0-B41F-DA85-4EB0-A24661DA7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812" y="1200150"/>
            <a:ext cx="3402278" cy="3120305"/>
          </a:xfrm>
          <a:prstGeom prst="rect">
            <a:avLst/>
          </a:prstGeom>
        </p:spPr>
      </p:pic>
      <p:pic>
        <p:nvPicPr>
          <p:cNvPr id="26" name="Immagine 25" descr="Immagine che contiene oggetti in metallo, metallo, Ferramenta, chiusura&#10;&#10;Descrizione generata automaticamente">
            <a:extLst>
              <a:ext uri="{FF2B5EF4-FFF2-40B4-BE49-F238E27FC236}">
                <a16:creationId xmlns:a16="http://schemas.microsoft.com/office/drawing/2014/main" id="{376569BC-D0D2-F32C-8369-381F42A440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7094" y="4169424"/>
            <a:ext cx="3270638" cy="1635319"/>
          </a:xfrm>
          <a:prstGeom prst="rect">
            <a:avLst/>
          </a:prstGeom>
        </p:spPr>
      </p:pic>
      <p:pic>
        <p:nvPicPr>
          <p:cNvPr id="28" name="Immagine 27" descr="Immagine che contiene edificio, design, shoji&#10;&#10;Descrizione generata automaticamente">
            <a:extLst>
              <a:ext uri="{FF2B5EF4-FFF2-40B4-BE49-F238E27FC236}">
                <a16:creationId xmlns:a16="http://schemas.microsoft.com/office/drawing/2014/main" id="{4255AB7A-80EF-75C4-E563-716D760EE3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548" y="2302175"/>
            <a:ext cx="2213858" cy="2394992"/>
          </a:xfrm>
          <a:prstGeom prst="rect">
            <a:avLst/>
          </a:prstGeom>
        </p:spPr>
      </p:pic>
      <p:pic>
        <p:nvPicPr>
          <p:cNvPr id="30" name="Immagine 29" descr="Immagine che contiene design&#10;&#10;Descrizione generata automaticamente con attendibilità media">
            <a:extLst>
              <a:ext uri="{FF2B5EF4-FFF2-40B4-BE49-F238E27FC236}">
                <a16:creationId xmlns:a16="http://schemas.microsoft.com/office/drawing/2014/main" id="{E1CC283F-2365-5D56-6F1E-B435838A9F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2702" y="1401647"/>
            <a:ext cx="1678403" cy="2391712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0BEEB26A-907C-4573-6944-F4DB25FD2049}"/>
              </a:ext>
            </a:extLst>
          </p:cNvPr>
          <p:cNvSpPr/>
          <p:nvPr/>
        </p:nvSpPr>
        <p:spPr>
          <a:xfrm>
            <a:off x="102360" y="5016954"/>
            <a:ext cx="3270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Zanzariere </a:t>
            </a:r>
            <a:endParaRPr lang="it-I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6" name="Immagine 35" descr="Immagine che contiene Rettangolo, design&#10;&#10;Descrizione generata automaticamente">
            <a:extLst>
              <a:ext uri="{FF2B5EF4-FFF2-40B4-BE49-F238E27FC236}">
                <a16:creationId xmlns:a16="http://schemas.microsoft.com/office/drawing/2014/main" id="{F358D1B6-288B-D397-5EEA-B98B3F8CD8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5414" y="1015157"/>
            <a:ext cx="2915858" cy="2043084"/>
          </a:xfrm>
          <a:prstGeom prst="rect">
            <a:avLst/>
          </a:prstGeom>
        </p:spPr>
      </p:pic>
      <p:pic>
        <p:nvPicPr>
          <p:cNvPr id="38" name="Immagine 37" descr="Immagine che contiene modello, Elementi grafici, design&#10;&#10;Descrizione generata automaticamente">
            <a:extLst>
              <a:ext uri="{FF2B5EF4-FFF2-40B4-BE49-F238E27FC236}">
                <a16:creationId xmlns:a16="http://schemas.microsoft.com/office/drawing/2014/main" id="{90C8388B-388F-EF68-1A8E-58A9B5D7F4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2498" y="4875673"/>
            <a:ext cx="1721030" cy="12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0"/>
    </mc:Choice>
    <mc:Fallback xmlns="">
      <p:transition spd="slow" advTm="649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30A7B0-4D64-B758-587B-9585927D1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5B3F1BF-651C-67C1-4B22-08C3C7B73605}"/>
              </a:ext>
            </a:extLst>
          </p:cNvPr>
          <p:cNvSpPr txBox="1"/>
          <p:nvPr/>
        </p:nvSpPr>
        <p:spPr>
          <a:xfrm>
            <a:off x="4563187" y="6408175"/>
            <a:ext cx="298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www.agenziaserramenti.it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B224E7-A962-845D-4DD4-7BEF7112F7F1}"/>
              </a:ext>
            </a:extLst>
          </p:cNvPr>
          <p:cNvSpPr txBox="1"/>
          <p:nvPr/>
        </p:nvSpPr>
        <p:spPr>
          <a:xfrm>
            <a:off x="3510392" y="218533"/>
            <a:ext cx="868160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latin typeface="Speak Pro"/>
              </a:rPr>
              <a:t>Tende </a:t>
            </a:r>
            <a:r>
              <a:rPr lang="it-IT" sz="2800" b="1" dirty="0" err="1">
                <a:solidFill>
                  <a:schemeClr val="accent6">
                    <a:lumMod val="50000"/>
                  </a:schemeClr>
                </a:solidFill>
                <a:latin typeface="Speak Pro"/>
              </a:rPr>
              <a:t>Pergotende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latin typeface="Speak Pro"/>
              </a:rPr>
              <a:t> Vetrate Panoramiche Bioclimatiche</a:t>
            </a: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  <a:latin typeface="Speak Pro"/>
              </a:rPr>
              <a:t> </a:t>
            </a:r>
            <a:endParaRPr lang="it-IT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Immagine 8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3D58A3A9-D56F-E527-AB10-9082B1FB3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" y="0"/>
            <a:ext cx="3281612" cy="2295525"/>
          </a:xfrm>
          <a:prstGeom prst="rect">
            <a:avLst/>
          </a:prstGeom>
        </p:spPr>
      </p:pic>
      <p:pic>
        <p:nvPicPr>
          <p:cNvPr id="3" name="Immagine 2" descr="Immagine che contiene finestra, edificio, arredo, soffitto&#10;&#10;Descrizione generata automaticamente">
            <a:extLst>
              <a:ext uri="{FF2B5EF4-FFF2-40B4-BE49-F238E27FC236}">
                <a16:creationId xmlns:a16="http://schemas.microsoft.com/office/drawing/2014/main" id="{076DE10A-911A-694D-C8B9-A5F5AA163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1" y="3193203"/>
            <a:ext cx="4593274" cy="3214972"/>
          </a:xfrm>
          <a:prstGeom prst="rect">
            <a:avLst/>
          </a:prstGeom>
        </p:spPr>
      </p:pic>
      <p:pic>
        <p:nvPicPr>
          <p:cNvPr id="6" name="Immagine 5" descr="Immagine che contiene architettura, edificio, cielo, arredo&#10;&#10;Descrizione generata automaticamente">
            <a:extLst>
              <a:ext uri="{FF2B5EF4-FFF2-40B4-BE49-F238E27FC236}">
                <a16:creationId xmlns:a16="http://schemas.microsoft.com/office/drawing/2014/main" id="{5327F352-4659-3933-B660-C2B1B3C18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251" y="960426"/>
            <a:ext cx="4684494" cy="2232777"/>
          </a:xfrm>
          <a:prstGeom prst="rect">
            <a:avLst/>
          </a:prstGeom>
        </p:spPr>
      </p:pic>
      <p:pic>
        <p:nvPicPr>
          <p:cNvPr id="8" name="Immagine 7" descr="Immagine che contiene piscina, aria aperta, acqua, villeggiatura&#10;&#10;Descrizione generata automaticamente">
            <a:extLst>
              <a:ext uri="{FF2B5EF4-FFF2-40B4-BE49-F238E27FC236}">
                <a16:creationId xmlns:a16="http://schemas.microsoft.com/office/drawing/2014/main" id="{5938A596-7FEB-4809-1C73-CF7F78165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375" y="967837"/>
            <a:ext cx="3552628" cy="2823112"/>
          </a:xfrm>
          <a:prstGeom prst="rect">
            <a:avLst/>
          </a:prstGeom>
        </p:spPr>
      </p:pic>
      <p:pic>
        <p:nvPicPr>
          <p:cNvPr id="13" name="Immagine 12" descr="Immagine che contiene edificio, arredo, finestra, ombreggiato&#10;&#10;Descrizione generata automaticamente">
            <a:extLst>
              <a:ext uri="{FF2B5EF4-FFF2-40B4-BE49-F238E27FC236}">
                <a16:creationId xmlns:a16="http://schemas.microsoft.com/office/drawing/2014/main" id="{F82DBAD5-48E7-97A2-0F4A-30BBBC1849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60" y="3762219"/>
            <a:ext cx="3734215" cy="248947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D07F443D-4B18-49B9-936C-5C7532B4A4C7}"/>
              </a:ext>
            </a:extLst>
          </p:cNvPr>
          <p:cNvSpPr/>
          <p:nvPr/>
        </p:nvSpPr>
        <p:spPr>
          <a:xfrm rot="20673392">
            <a:off x="90823" y="2316249"/>
            <a:ext cx="34074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Vetrate Panoramiche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B1F4F9A-2C54-2772-E884-E98454363CE2}"/>
              </a:ext>
            </a:extLst>
          </p:cNvPr>
          <p:cNvSpPr/>
          <p:nvPr/>
        </p:nvSpPr>
        <p:spPr>
          <a:xfrm rot="20673392">
            <a:off x="3912137" y="4300922"/>
            <a:ext cx="32713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Tende Pergole </a:t>
            </a:r>
          </a:p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Bioclimatiche </a:t>
            </a:r>
          </a:p>
        </p:txBody>
      </p:sp>
    </p:spTree>
    <p:extLst>
      <p:ext uri="{BB962C8B-B14F-4D97-AF65-F5344CB8AC3E}">
        <p14:creationId xmlns:p14="http://schemas.microsoft.com/office/powerpoint/2010/main" val="662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9"/>
    </mc:Choice>
    <mc:Fallback xmlns="">
      <p:transition spd="slow" advTm="683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63187" y="6408175"/>
            <a:ext cx="298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www.agenziaserramenti.it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aria aperta, edificio, cielo, treno&#10;&#10;Descrizione generata automaticamen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632" y="2248869"/>
            <a:ext cx="2992440" cy="3989920"/>
          </a:xfrm>
          <a:prstGeom prst="rect">
            <a:avLst/>
          </a:prstGeom>
        </p:spPr>
      </p:pic>
      <p:pic>
        <p:nvPicPr>
          <p:cNvPr id="22" name="Immagine 21" descr="Immagine che contiene veicolo, trasporto, aria aperta, Veicolo terrestre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3475">
            <a:off x="317619" y="3377066"/>
            <a:ext cx="3452769" cy="2314523"/>
          </a:xfrm>
          <a:prstGeom prst="rect">
            <a:avLst/>
          </a:prstGeom>
        </p:spPr>
      </p:pic>
      <p:pic>
        <p:nvPicPr>
          <p:cNvPr id="24" name="Immagine 23" descr="Immagine che contiene cielo, aria aperta, Veicolo terrestre, veicolo&#10;&#10;Descrizione generata automaticamen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789" y="762000"/>
            <a:ext cx="4635292" cy="5633822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 rot="20984796">
            <a:off x="3370092" y="530722"/>
            <a:ext cx="8626366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b="1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00"/>
                </a:highlight>
              </a:rPr>
              <a:t>SERVIZIO DI St</a:t>
            </a:r>
            <a:r>
              <a:rPr lang="it-IT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00"/>
                </a:highlight>
              </a:rPr>
              <a:t>occaggio e trasporti </a:t>
            </a:r>
          </a:p>
          <a:p>
            <a:pPr algn="ctr"/>
            <a:r>
              <a:rPr lang="it-IT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00"/>
                </a:highlight>
              </a:rPr>
              <a:t>Professionali e accurati direttamente presso i punti vendita  ho presso i clienti dei nostri affiliati  </a:t>
            </a:r>
            <a:endParaRPr lang="it-IT" sz="3200" b="1" i="1" cap="none" spc="0"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highlight>
                <a:srgbClr val="00FF00"/>
              </a:highlight>
            </a:endParaRPr>
          </a:p>
        </p:txBody>
      </p:sp>
      <p:pic>
        <p:nvPicPr>
          <p:cNvPr id="2" name="Immagine 1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67C8642F-F635-0CF8-35EA-430EF66CB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7" y="0"/>
            <a:ext cx="3529262" cy="2524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1"/>
    </mc:Choice>
    <mc:Fallback xmlns="">
      <p:transition spd="slow" advTm="591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689" r="9194"/>
          <a:stretch>
            <a:fillRect/>
          </a:stretch>
        </p:blipFill>
        <p:spPr>
          <a:xfrm>
            <a:off x="1143000" y="1948247"/>
            <a:ext cx="4705351" cy="415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3650" y="1525965"/>
            <a:ext cx="48958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Prodotti a corredo </a:t>
            </a:r>
          </a:p>
          <a:p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Tapparelle in PVC e Alluminio coibentato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Cassoni in PVC e  Alluminio coibentato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Porte Blindate   Porte interne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Soglie in PVC e Lamiera coibentata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Motori per avvolgibili con comando wireless manuale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Cinghie tapparelle o automatiche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Zanzariere a rullo orizzontale o verticale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Guide tapparelle in alluminio fisse o a compasso (sporgere) con appositi meccanismi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6466" y="4024551"/>
            <a:ext cx="4895850" cy="190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AgenziaSerramenti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Via Roma 164</a:t>
            </a:r>
          </a:p>
          <a:p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Lariano (RM) Italia</a:t>
            </a:r>
          </a:p>
          <a:p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tel.+39 0683525397</a:t>
            </a:r>
          </a:p>
          <a:p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info@agenziaserramenti.it       </a:t>
            </a:r>
          </a:p>
          <a:p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www.agenziaserramenti.it</a:t>
            </a:r>
          </a:p>
          <a:p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P.IVA 16052031008</a:t>
            </a: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verde </a:t>
            </a:r>
            <a:r>
              <a:rPr lang="it-IT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dedicato 800.958.999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3713460" y="3997410"/>
            <a:ext cx="1253956" cy="25125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68152" y="3994435"/>
            <a:ext cx="13457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AgenziaSerramenti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2416578" y="2671119"/>
            <a:ext cx="1253956" cy="25125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71270" y="2668144"/>
            <a:ext cx="13457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AgenziaSerramenti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2840249" y="3462092"/>
            <a:ext cx="1253956" cy="25125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94941" y="3459117"/>
            <a:ext cx="13457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AgenziaSerramenti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6781" y="5839456"/>
            <a:ext cx="35109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Presenza sul territorio Nazionale</a:t>
            </a:r>
          </a:p>
        </p:txBody>
      </p:sp>
      <p:pic>
        <p:nvPicPr>
          <p:cNvPr id="3" name="Immagine 2" descr="Immagine che contiene testo, logo, simbolo, Elementi grafici&#10;&#10;Descrizione generata automaticamente">
            <a:extLst>
              <a:ext uri="{FF2B5EF4-FFF2-40B4-BE49-F238E27FC236}">
                <a16:creationId xmlns:a16="http://schemas.microsoft.com/office/drawing/2014/main" id="{84DDB0AD-57D7-95FB-3C0C-577A3030A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708" y="82766"/>
            <a:ext cx="2686268" cy="1707718"/>
          </a:xfrm>
          <a:prstGeom prst="rect">
            <a:avLst/>
          </a:prstGeom>
        </p:spPr>
      </p:pic>
      <p:pic>
        <p:nvPicPr>
          <p:cNvPr id="7" name="Immagine 6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B86C42DE-0BC6-27B3-4F23-212F57DF5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15" y="190553"/>
            <a:ext cx="2452865" cy="1727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9"/>
    </mc:Choice>
    <mc:Fallback xmlns="">
      <p:transition spd="slow" advTm="726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63187" y="6408175"/>
            <a:ext cx="298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www.agenziaserramenti.it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 descr="Due colleghi che lavorano a una pianificazione su una lavagna con le note adesive">
            <a:extLst>
              <a:ext uri="{FF2B5EF4-FFF2-40B4-BE49-F238E27FC236}">
                <a16:creationId xmlns:a16="http://schemas.microsoft.com/office/drawing/2014/main" id="{1063F470-60A2-4ADB-CA96-C2DCC99C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89"/>
            <a:ext cx="2943225" cy="1841302"/>
          </a:xfrm>
          <a:prstGeom prst="rect">
            <a:avLst/>
          </a:prstGeom>
        </p:spPr>
      </p:pic>
      <p:pic>
        <p:nvPicPr>
          <p:cNvPr id="10" name="Immagine 9" descr="Braccia di ginnasta che afferrano barra orizzontale">
            <a:extLst>
              <a:ext uri="{FF2B5EF4-FFF2-40B4-BE49-F238E27FC236}">
                <a16:creationId xmlns:a16="http://schemas.microsoft.com/office/drawing/2014/main" id="{D5853A8F-62F1-AFD8-10C0-CB2B3AC89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62" y="34410"/>
            <a:ext cx="2705100" cy="1826716"/>
          </a:xfrm>
          <a:prstGeom prst="rect">
            <a:avLst/>
          </a:prstGeom>
        </p:spPr>
      </p:pic>
      <p:pic>
        <p:nvPicPr>
          <p:cNvPr id="11" name="Immagine 10" descr="Un bambino che scrive la parola 100% su una lavagna">
            <a:extLst>
              <a:ext uri="{FF2B5EF4-FFF2-40B4-BE49-F238E27FC236}">
                <a16:creationId xmlns:a16="http://schemas.microsoft.com/office/drawing/2014/main" id="{954F4357-4353-C090-0933-F1C492C8A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25" y="4448919"/>
            <a:ext cx="2771775" cy="1836837"/>
          </a:xfrm>
          <a:prstGeom prst="rect">
            <a:avLst/>
          </a:prstGeom>
        </p:spPr>
      </p:pic>
      <p:pic>
        <p:nvPicPr>
          <p:cNvPr id="12" name="Immagine 11" descr="Tachimetro">
            <a:extLst>
              <a:ext uri="{FF2B5EF4-FFF2-40B4-BE49-F238E27FC236}">
                <a16:creationId xmlns:a16="http://schemas.microsoft.com/office/drawing/2014/main" id="{A5FE3E5D-B7FC-F4F4-0F21-BEC5440CA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447" y="4338483"/>
            <a:ext cx="3111843" cy="194727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8B68F7-5264-1D4B-6FD4-B80F290FEB3A}"/>
              </a:ext>
            </a:extLst>
          </p:cNvPr>
          <p:cNvSpPr txBox="1"/>
          <p:nvPr/>
        </p:nvSpPr>
        <p:spPr>
          <a:xfrm>
            <a:off x="3052396" y="106800"/>
            <a:ext cx="304360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600" b="1" spc="-150" dirty="0"/>
              <a:t>UN NUOVO</a:t>
            </a:r>
          </a:p>
          <a:p>
            <a:r>
              <a:rPr lang="it-IT" sz="3600" b="1" spc="-150" dirty="0"/>
              <a:t>PROGETTO</a:t>
            </a:r>
          </a:p>
          <a:p>
            <a:r>
              <a:rPr lang="it-IT" sz="3600" b="1" i="1" spc="-150" dirty="0">
                <a:solidFill>
                  <a:srgbClr val="FF0000"/>
                </a:solidFill>
              </a:rPr>
              <a:t>INNOVATIVO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8B2998-B3E2-B12A-8056-DD5DE998B389}"/>
              </a:ext>
            </a:extLst>
          </p:cNvPr>
          <p:cNvSpPr txBox="1"/>
          <p:nvPr/>
        </p:nvSpPr>
        <p:spPr>
          <a:xfrm>
            <a:off x="8968328" y="383798"/>
            <a:ext cx="54669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b="1" spc="-150" dirty="0"/>
              <a:t>LA FORZA</a:t>
            </a:r>
          </a:p>
          <a:p>
            <a:r>
              <a:rPr lang="it-IT" sz="2000" b="1" i="1" spc="-150" dirty="0"/>
              <a:t>IL FRANCHISING</a:t>
            </a:r>
          </a:p>
          <a:p>
            <a:r>
              <a:rPr lang="it-IT" sz="2000" b="1" spc="-150" dirty="0">
                <a:solidFill>
                  <a:srgbClr val="FF0000"/>
                </a:solidFill>
              </a:rPr>
              <a:t>AGENZIASERRAMENTI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8A644B6-D9C0-B6E4-02CE-CE09D85C1EF1}"/>
              </a:ext>
            </a:extLst>
          </p:cNvPr>
          <p:cNvSpPr txBox="1"/>
          <p:nvPr/>
        </p:nvSpPr>
        <p:spPr>
          <a:xfrm>
            <a:off x="3181109" y="4827718"/>
            <a:ext cx="234351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b="1" spc="-150" dirty="0"/>
              <a:t>VELOCITÀ</a:t>
            </a:r>
          </a:p>
          <a:p>
            <a:r>
              <a:rPr lang="it-IT" sz="2000" b="1" i="1" spc="-150" dirty="0"/>
              <a:t>NELLA CRESCITA</a:t>
            </a:r>
          </a:p>
          <a:p>
            <a:r>
              <a:rPr lang="it-IT" sz="2000" b="1" spc="-150" dirty="0">
                <a:solidFill>
                  <a:srgbClr val="FF0000"/>
                </a:solidFill>
              </a:rPr>
              <a:t>GRAZIE  AL GRUPPO 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7794F67-6D0E-3A28-1DBB-1B2D289273AA}"/>
              </a:ext>
            </a:extLst>
          </p:cNvPr>
          <p:cNvSpPr txBox="1"/>
          <p:nvPr/>
        </p:nvSpPr>
        <p:spPr>
          <a:xfrm>
            <a:off x="8842130" y="4889274"/>
            <a:ext cx="3629534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b="1" spc="-150" dirty="0"/>
              <a:t>OBBIETTIVI SICURI</a:t>
            </a:r>
          </a:p>
          <a:p>
            <a:r>
              <a:rPr lang="it-IT" b="1" dirty="0"/>
              <a:t>E DI SUCCESSO</a:t>
            </a:r>
          </a:p>
          <a:p>
            <a:r>
              <a:rPr lang="it-IT" b="1" i="1" dirty="0">
                <a:solidFill>
                  <a:srgbClr val="FF0000"/>
                </a:solidFill>
              </a:rPr>
              <a:t>PER INTERESSI COMUNI </a:t>
            </a:r>
            <a:r>
              <a:rPr lang="it-IT" b="1" i="1" dirty="0"/>
              <a:t> </a:t>
            </a:r>
          </a:p>
        </p:txBody>
      </p:sp>
      <p:pic>
        <p:nvPicPr>
          <p:cNvPr id="4" name="Immagine 3" descr="Immagine che contiene testo, logo, simbolo, Elementi grafici&#10;&#10;Descrizione generata automaticamente">
            <a:extLst>
              <a:ext uri="{FF2B5EF4-FFF2-40B4-BE49-F238E27FC236}">
                <a16:creationId xmlns:a16="http://schemas.microsoft.com/office/drawing/2014/main" id="{91F365FF-C23B-0CE0-805B-BC33E6D21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8794" y="2135468"/>
            <a:ext cx="3040164" cy="193269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078F502-A26E-3466-FADF-1976ABA9D48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59856" y="2490367"/>
            <a:ext cx="9329952" cy="1556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11">
        <p:fade/>
      </p:transition>
    </mc:Choice>
    <mc:Fallback xmlns="">
      <p:transition spd="med" advTm="371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1490" y="2025908"/>
            <a:ext cx="6301011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2800" b="0" dirty="0">
                <a:latin typeface="Arial"/>
                <a:cs typeface="Arial"/>
              </a:rPr>
              <a:t>Nel panorama imprenditoriale attuale, l'opportunità di avviare un'attività in franchising sta diventando sempre più attraente.</a:t>
            </a:r>
            <a:r>
              <a:rPr lang="it-IT" sz="2800" b="0" dirty="0">
                <a:solidFill>
                  <a:schemeClr val="accent5">
                    <a:lumMod val="76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2800" b="0" dirty="0" err="1">
                <a:solidFill>
                  <a:srgbClr val="C00000"/>
                </a:solidFill>
                <a:latin typeface="Arial"/>
                <a:cs typeface="Arial"/>
              </a:rPr>
              <a:t>AgenziaSerramenti</a:t>
            </a:r>
            <a:r>
              <a:rPr lang="it-IT" sz="2800" b="0" dirty="0">
                <a:solidFill>
                  <a:srgbClr val="C00000"/>
                </a:solidFill>
                <a:latin typeface="Arial"/>
                <a:cs typeface="Arial"/>
              </a:rPr>
              <a:t> POINT</a:t>
            </a:r>
            <a:r>
              <a:rPr lang="it-IT" sz="2800" b="0" dirty="0">
                <a:solidFill>
                  <a:schemeClr val="accent5">
                    <a:lumMod val="76000"/>
                  </a:schemeClr>
                </a:solidFill>
                <a:latin typeface="Arial"/>
                <a:cs typeface="Arial"/>
              </a:rPr>
              <a:t>  </a:t>
            </a:r>
          </a:p>
          <a:p>
            <a:r>
              <a:rPr lang="it-IT" sz="2800" b="0" dirty="0">
                <a:highlight>
                  <a:srgbClr val="FFFF00"/>
                </a:highlight>
                <a:latin typeface="Arial"/>
                <a:cs typeface="Arial"/>
              </a:rPr>
              <a:t>PRIMI!</a:t>
            </a:r>
            <a:r>
              <a:rPr lang="it-IT" sz="2800" b="0" dirty="0">
                <a:latin typeface="Arial"/>
                <a:cs typeface="Arial"/>
              </a:rPr>
              <a:t> come un Progetto innovativo  </a:t>
            </a:r>
          </a:p>
          <a:p>
            <a:r>
              <a:rPr lang="it-IT" sz="2800" b="0" dirty="0">
                <a:latin typeface="Arial"/>
                <a:cs typeface="Arial"/>
              </a:rPr>
              <a:t>e promettente nel settore delle porte </a:t>
            </a:r>
          </a:p>
          <a:p>
            <a:r>
              <a:rPr lang="it-IT" sz="2800" b="0" dirty="0">
                <a:latin typeface="Arial"/>
                <a:cs typeface="Arial"/>
              </a:rPr>
              <a:t>e finestre, tende e sicurezza</a:t>
            </a:r>
          </a:p>
          <a:p>
            <a:r>
              <a:rPr lang="it-IT" sz="2800" b="0" dirty="0">
                <a:latin typeface="Arial"/>
                <a:cs typeface="Arial"/>
              </a:rPr>
              <a:t>offrendo un modello di business collaudato e un supporto completo </a:t>
            </a:r>
          </a:p>
          <a:p>
            <a:r>
              <a:rPr lang="it-IT" sz="2800" b="0" dirty="0">
                <a:latin typeface="Arial"/>
                <a:cs typeface="Arial"/>
              </a:rPr>
              <a:t>ai suoi affiliati. </a:t>
            </a:r>
            <a:endParaRPr lang="it-IT" sz="2800" dirty="0"/>
          </a:p>
          <a:p>
            <a:endParaRPr lang="it-IT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63187" y="6408175"/>
            <a:ext cx="298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www.agenziaserramenti.it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 descr="Donna che tiene in mano un segnale di apertura">
            <a:extLst>
              <a:ext uri="{FF2B5EF4-FFF2-40B4-BE49-F238E27FC236}">
                <a16:creationId xmlns:a16="http://schemas.microsoft.com/office/drawing/2014/main" id="{31A3C1CB-9B72-B392-E13C-9281B285C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10175" cy="3429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6AB232-8431-CB8D-BD1A-CC983673BE30}"/>
              </a:ext>
            </a:extLst>
          </p:cNvPr>
          <p:cNvSpPr txBox="1"/>
          <p:nvPr/>
        </p:nvSpPr>
        <p:spPr>
          <a:xfrm>
            <a:off x="5218196" y="299535"/>
            <a:ext cx="595970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it-IT" sz="4800" b="1" i="1" spc="-150" dirty="0"/>
              <a:t>NEW FRANCHISING </a:t>
            </a:r>
            <a:endParaRPr lang="it-IT" sz="4800" i="1" spc="-150" dirty="0"/>
          </a:p>
          <a:p>
            <a:pPr lvl="1" algn="ctr"/>
            <a:r>
              <a:rPr lang="it-IT" sz="4800" b="1" spc="-150" dirty="0">
                <a:solidFill>
                  <a:srgbClr val="FF0000"/>
                </a:solidFill>
              </a:rPr>
              <a:t>AGENZIASERRAMENTI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endParaRPr lang="it-IT" dirty="0"/>
          </a:p>
        </p:txBody>
      </p:sp>
      <p:pic>
        <p:nvPicPr>
          <p:cNvPr id="7" name="Immagine 6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D23019C6-9039-9527-A8A4-92443CA5A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07" y="3438525"/>
            <a:ext cx="4348412" cy="283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2"/>
    </mc:Choice>
    <mc:Fallback xmlns="">
      <p:transition spd="slow" advTm="61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826127"/>
            <a:ext cx="11781453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2800" b="0" dirty="0">
                <a:solidFill>
                  <a:srgbClr val="FF0000"/>
                </a:solidFill>
                <a:latin typeface="Arial"/>
                <a:cs typeface="Arial"/>
              </a:rPr>
              <a:t>IL NOSTRO FRANCHISING </a:t>
            </a:r>
            <a:r>
              <a:rPr lang="it-IT" sz="2800" b="0" dirty="0">
                <a:latin typeface="Arial"/>
                <a:cs typeface="Arial"/>
              </a:rPr>
              <a:t>si distingue per la sua VASTA offerta di prodotti di alta qualità, progettati per soddisfare le esigenze di ogni cliente, sia residenziale che commerciale. Le porte e finestre proposte non solo garantiscono sicurezza e funzionalità, ma sono anche disponibili in una vasta gamma di stili e materiali, permettendo ai clienti di personalizzare i loro spazi in modo unico.</a:t>
            </a:r>
            <a:r>
              <a:rPr lang="it-IT" sz="2800" b="0" dirty="0">
                <a:solidFill>
                  <a:schemeClr val="accent5">
                    <a:lumMod val="76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2000" b="0" dirty="0">
                <a:solidFill>
                  <a:srgbClr val="FF0000"/>
                </a:solidFill>
                <a:latin typeface="Arial"/>
                <a:cs typeface="Arial"/>
              </a:rPr>
              <a:t>OFFRIRE ALLA CLIENTELA UNA  VASTA GAMMA  DI SERRAMENTI E ACCESSORI A CORREDO PORTE FINESTRE  GRATE PERSIANE AVVOLGIBILI  </a:t>
            </a:r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dirty="0">
                <a:solidFill>
                  <a:srgbClr val="0070C0"/>
                </a:solidFill>
                <a:latin typeface="Arial"/>
                <a:cs typeface="Arial"/>
              </a:rPr>
              <a:t>PVC  ALLUMINIO  LEGNO   SHUCHO   SALMANDER ALUPLAST  VEKA   </a:t>
            </a:r>
            <a:endParaRPr lang="it-IT" sz="2000" dirty="0">
              <a:solidFill>
                <a:srgbClr val="0070C0"/>
              </a:solidFill>
            </a:endParaRPr>
          </a:p>
          <a:p>
            <a:endParaRPr lang="it-IT" sz="2800" b="0" dirty="0">
              <a:solidFill>
                <a:schemeClr val="accent5">
                  <a:lumMod val="76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3187" y="6408175"/>
            <a:ext cx="298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www.agenziaserramenti.it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6AB232-8431-CB8D-BD1A-CC983673BE30}"/>
              </a:ext>
            </a:extLst>
          </p:cNvPr>
          <p:cNvSpPr txBox="1"/>
          <p:nvPr/>
        </p:nvSpPr>
        <p:spPr>
          <a:xfrm>
            <a:off x="4781550" y="282718"/>
            <a:ext cx="658960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it-IT" sz="4800" b="1" i="1" dirty="0"/>
              <a:t>PERCHÉ FRANCHISING </a:t>
            </a:r>
            <a:endParaRPr lang="it-IT" sz="4800" i="1" dirty="0"/>
          </a:p>
          <a:p>
            <a:pPr lvl="1" algn="ctr"/>
            <a:r>
              <a:rPr lang="it-IT" sz="4800" b="1" dirty="0">
                <a:solidFill>
                  <a:srgbClr val="FF0000"/>
                </a:solidFill>
              </a:rPr>
              <a:t>AGENZIASERRAMENTI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endParaRPr lang="it-IT" sz="3600" dirty="0"/>
          </a:p>
        </p:txBody>
      </p:sp>
      <p:pic>
        <p:nvPicPr>
          <p:cNvPr id="5" name="Immagine 4" descr="Tachimetro">
            <a:extLst>
              <a:ext uri="{FF2B5EF4-FFF2-40B4-BE49-F238E27FC236}">
                <a16:creationId xmlns:a16="http://schemas.microsoft.com/office/drawing/2014/main" id="{7A509E52-9BAC-A625-11DA-29FEBD072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0493"/>
            <a:ext cx="4410787" cy="268271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D645191-363A-A88E-CA60-34C34AFD6F75}"/>
              </a:ext>
            </a:extLst>
          </p:cNvPr>
          <p:cNvSpPr txBox="1"/>
          <p:nvPr/>
        </p:nvSpPr>
        <p:spPr>
          <a:xfrm>
            <a:off x="4761591" y="2055170"/>
            <a:ext cx="74185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/>
              <a:t>OFFERTA-GAMMA PRODOTTI-PREZZI-GRUPPO   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7"/>
    </mc:Choice>
    <mc:Fallback xmlns="">
      <p:transition spd="slow" advTm="78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57291" y="667634"/>
            <a:ext cx="5438775" cy="60016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Arial"/>
                <a:cs typeface="Arial"/>
              </a:rPr>
              <a:t>IL NOSTRO TARGET </a:t>
            </a:r>
          </a:p>
          <a:p>
            <a:r>
              <a:rPr lang="it-IT" sz="3600" b="1" i="1" dirty="0">
                <a:latin typeface="Arial"/>
                <a:cs typeface="Arial"/>
              </a:rPr>
              <a:t>DI CLIENTELA </a:t>
            </a:r>
            <a:endParaRPr lang="it-IT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/>
                <a:cs typeface="Arial"/>
              </a:rPr>
              <a:t>IL NOSTRO FRANCHISING E RIVOLTO AD UNA VASTA GAMMA DI CLIENTI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/>
                <a:cs typeface="Arial"/>
              </a:rPr>
              <a:t>IMPRESE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/>
                <a:cs typeface="Arial"/>
              </a:rPr>
              <a:t>PRIVATI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/>
                <a:cs typeface="Arial"/>
              </a:rPr>
              <a:t>CANTIERISTICA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/>
                <a:cs typeface="Arial"/>
              </a:rPr>
              <a:t>STUDI PROGETTAZIONE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/>
                <a:cs typeface="Arial"/>
              </a:rPr>
              <a:t>ARCHITETTI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/>
                <a:cs typeface="Arial"/>
              </a:rPr>
              <a:t>OFFRIAMO LA POSSIBILITÀ DI  FORNIRE  DAL  TELAIO AL PROGETTO FINITO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/>
                <a:cs typeface="Arial"/>
              </a:rPr>
              <a:t>PER ABITAZIONI CIVILI E INDUSTRIALI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4" descr="Immagine che contiene aria aperta, edificio, albero, Edificio commerciale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" y="2282667"/>
            <a:ext cx="2844529" cy="381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33021" y="2282667"/>
            <a:ext cx="2481814" cy="3819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3187" y="6408175"/>
            <a:ext cx="298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www.agenziaserramenti.it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CC33EC01-110B-51D7-6C45-E527F99F2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" y="0"/>
            <a:ext cx="4081712" cy="2276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8"/>
    </mc:Choice>
    <mc:Fallback xmlns="">
      <p:transition spd="slow" advTm="593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63187" y="6408175"/>
            <a:ext cx="298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www.agenziaserramenti.it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85F377-4E85-A567-6FC6-B523737D51FF}"/>
              </a:ext>
            </a:extLst>
          </p:cNvPr>
          <p:cNvSpPr txBox="1"/>
          <p:nvPr/>
        </p:nvSpPr>
        <p:spPr>
          <a:xfrm>
            <a:off x="4446975" y="1994724"/>
            <a:ext cx="7551593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Il franchising di </a:t>
            </a:r>
            <a:r>
              <a:rPr lang="it-IT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AgenziaSerramenti</a:t>
            </a: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è progettato per ridurre i rischi imprenditoriali. Gli affiliati beneficiano di un marchio già affermato, di una rete di fornitori selezionati e di un supporto marketing strategico. Inoltre, attraverso corsi di formazione dedicati, gli imprenditori possono acquisire competenze specifiche nel settore, assicurando un servizio clienti eccellente. </a:t>
            </a:r>
            <a:endParaRPr lang="it-IT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t-IT" sz="2800" b="1" dirty="0">
                <a:solidFill>
                  <a:srgbClr val="FF0000"/>
                </a:solidFill>
              </a:rPr>
              <a:t>RAGGIUNGENDO OBBIETTIVI  IN MODO VELOCE!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E381B8-6038-712C-1C1D-1E0AAEEC5764}"/>
              </a:ext>
            </a:extLst>
          </p:cNvPr>
          <p:cNvSpPr txBox="1"/>
          <p:nvPr/>
        </p:nvSpPr>
        <p:spPr>
          <a:xfrm>
            <a:off x="4038599" y="289707"/>
            <a:ext cx="7551593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5400" b="1" i="1" dirty="0">
                <a:latin typeface="Speak Pro"/>
              </a:rPr>
              <a:t>LA FORZA !! </a:t>
            </a:r>
            <a:endParaRPr lang="it-IT" sz="2800" b="1" i="1" dirty="0">
              <a:latin typeface="Speak Pro"/>
            </a:endParaRPr>
          </a:p>
          <a:p>
            <a:pPr algn="ctr"/>
            <a:r>
              <a:rPr lang="it-IT" sz="4000" b="1" dirty="0">
                <a:solidFill>
                  <a:srgbClr val="FF0000"/>
                </a:solidFill>
                <a:latin typeface="Speak Pro"/>
              </a:rPr>
              <a:t>di un  </a:t>
            </a:r>
            <a:r>
              <a:rPr lang="it-IT" sz="4000" b="1" baseline="0" dirty="0">
                <a:solidFill>
                  <a:srgbClr val="FF0000"/>
                </a:solidFill>
                <a:latin typeface="Speak Pro"/>
              </a:rPr>
              <a:t>Franchising Vantaggioso</a:t>
            </a:r>
            <a:r>
              <a:rPr lang="it-IT" sz="4000" b="1" dirty="0">
                <a:solidFill>
                  <a:srgbClr val="FF0000"/>
                </a:solidFill>
                <a:latin typeface="Speak Pro"/>
                <a:ea typeface="Speak Pro"/>
                <a:cs typeface="Speak Pro"/>
              </a:rPr>
              <a:t>​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9" name="Immagine 8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F86C9E86-2943-A690-3FD1-29F4D221E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" y="0"/>
            <a:ext cx="3567362" cy="2524125"/>
          </a:xfrm>
          <a:prstGeom prst="rect">
            <a:avLst/>
          </a:prstGeom>
        </p:spPr>
      </p:pic>
      <p:pic>
        <p:nvPicPr>
          <p:cNvPr id="13" name="Immagine 12" descr="Mani che si stringono">
            <a:extLst>
              <a:ext uri="{FF2B5EF4-FFF2-40B4-BE49-F238E27FC236}">
                <a16:creationId xmlns:a16="http://schemas.microsoft.com/office/drawing/2014/main" id="{61649017-F014-D7F3-6075-4B89B9401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23827"/>
            <a:ext cx="4038600" cy="2696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9"/>
    </mc:Choice>
    <mc:Fallback xmlns="">
      <p:transition spd="slow" advTm="683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63187" y="6408175"/>
            <a:ext cx="298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www.agenziaserramenti.it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85F377-4E85-A567-6FC6-B523737D51FF}"/>
              </a:ext>
            </a:extLst>
          </p:cNvPr>
          <p:cNvSpPr txBox="1"/>
          <p:nvPr/>
        </p:nvSpPr>
        <p:spPr>
          <a:xfrm>
            <a:off x="3731269" y="2191636"/>
            <a:ext cx="8131595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ea typeface="+mn-lt"/>
                <a:cs typeface="+mn-lt"/>
              </a:rPr>
              <a:t>Investire in </a:t>
            </a:r>
            <a:r>
              <a:rPr lang="it-IT" sz="2800" b="1" dirty="0" err="1">
                <a:ea typeface="+mn-lt"/>
                <a:cs typeface="+mn-lt"/>
              </a:rPr>
              <a:t>AgenziaSerramenti</a:t>
            </a:r>
            <a:r>
              <a:rPr lang="it-IT" sz="2800" b="1" dirty="0">
                <a:ea typeface="+mn-lt"/>
                <a:cs typeface="+mn-lt"/>
              </a:rPr>
              <a:t> POINT significa entrare in un settore in crescita con un partner affidabile. </a:t>
            </a:r>
          </a:p>
          <a:p>
            <a:r>
              <a:rPr lang="it-IT" sz="2800" b="1" dirty="0">
                <a:ea typeface="+mn-lt"/>
                <a:cs typeface="+mn-lt"/>
              </a:rPr>
              <a:t>Con la giusta combinazione di qualità, supporto e innovazione, personale  in ufficio preparato e pronto a dare ai nostri affiliati  massimo supporto questo franchising rappresenta un'opportunità imperdibile per chi desidera avviare un'attività nel campo delle porte e finestre. Scegli </a:t>
            </a:r>
            <a:r>
              <a:rPr lang="it-IT" sz="2800" b="1" dirty="0" err="1">
                <a:ea typeface="+mn-lt"/>
                <a:cs typeface="+mn-lt"/>
              </a:rPr>
              <a:t>Agenziaserramenti</a:t>
            </a:r>
            <a:r>
              <a:rPr lang="it-IT" sz="2800" b="1" dirty="0">
                <a:ea typeface="+mn-lt"/>
                <a:cs typeface="+mn-lt"/>
              </a:rPr>
              <a:t> e costruisci il tuo successo!</a:t>
            </a:r>
            <a:endParaRPr lang="it-IT" sz="2800" b="1" dirty="0"/>
          </a:p>
          <a:p>
            <a:endParaRPr lang="it-IT" sz="1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E381B8-6038-712C-1C1D-1E0AAEEC5764}"/>
              </a:ext>
            </a:extLst>
          </p:cNvPr>
          <p:cNvSpPr txBox="1"/>
          <p:nvPr/>
        </p:nvSpPr>
        <p:spPr>
          <a:xfrm>
            <a:off x="3569619" y="693324"/>
            <a:ext cx="79816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5400" b="1" i="1" dirty="0">
                <a:solidFill>
                  <a:srgbClr val="FF0000"/>
                </a:solidFill>
                <a:latin typeface="Speak Pro"/>
              </a:rPr>
              <a:t>IN CONCLUSIONE  </a:t>
            </a:r>
            <a:r>
              <a:rPr lang="it-IT" sz="5400" b="1" i="1" dirty="0">
                <a:solidFill>
                  <a:srgbClr val="FF0000"/>
                </a:solidFill>
                <a:latin typeface="Speak Pro"/>
                <a:ea typeface="Speak Pro"/>
                <a:cs typeface="Speak Pro"/>
              </a:rPr>
              <a:t>​</a:t>
            </a:r>
            <a:endParaRPr lang="it-IT" sz="5400" b="1" i="1" dirty="0">
              <a:solidFill>
                <a:srgbClr val="FF0000"/>
              </a:solidFill>
            </a:endParaRPr>
          </a:p>
        </p:txBody>
      </p:sp>
      <p:pic>
        <p:nvPicPr>
          <p:cNvPr id="9" name="Immagine 8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F86C9E86-2943-A690-3FD1-29F4D221E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" y="0"/>
            <a:ext cx="3567362" cy="2524125"/>
          </a:xfrm>
          <a:prstGeom prst="rect">
            <a:avLst/>
          </a:prstGeom>
        </p:spPr>
      </p:pic>
      <p:pic>
        <p:nvPicPr>
          <p:cNvPr id="3" name="Immagine 2" descr="Freccetta nel centro del bersaglio">
            <a:extLst>
              <a:ext uri="{FF2B5EF4-FFF2-40B4-BE49-F238E27FC236}">
                <a16:creationId xmlns:a16="http://schemas.microsoft.com/office/drawing/2014/main" id="{C5778DF7-0DC9-E1EC-7B39-6CB783F2A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15754"/>
            <a:ext cx="3581400" cy="24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4"/>
    </mc:Choice>
    <mc:Fallback xmlns="">
      <p:transition spd="slow" advTm="606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63187" y="6408175"/>
            <a:ext cx="298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www.agenziaserramenti.it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85F377-4E85-A567-6FC6-B523737D51FF}"/>
              </a:ext>
            </a:extLst>
          </p:cNvPr>
          <p:cNvSpPr txBox="1"/>
          <p:nvPr/>
        </p:nvSpPr>
        <p:spPr>
          <a:xfrm>
            <a:off x="3759535" y="2231543"/>
            <a:ext cx="804369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400" b="1" dirty="0">
                <a:solidFill>
                  <a:srgbClr val="222222"/>
                </a:solidFill>
                <a:latin typeface="Arial"/>
                <a:ea typeface="+mn-lt"/>
                <a:cs typeface="Arial"/>
              </a:rPr>
              <a:t>Offriamo:</a:t>
            </a:r>
            <a:r>
              <a:rPr lang="it-IT" sz="1400" dirty="0">
                <a:solidFill>
                  <a:srgbClr val="222222"/>
                </a:solidFill>
                <a:latin typeface="Arial"/>
                <a:ea typeface="+mn-lt"/>
                <a:cs typeface="Arial"/>
              </a:rPr>
              <a:t> </a:t>
            </a:r>
            <a:r>
              <a:rPr lang="it-IT" sz="1600" b="1" dirty="0">
                <a:solidFill>
                  <a:srgbClr val="000000"/>
                </a:solidFill>
                <a:latin typeface="Speak Pro"/>
                <a:ea typeface="+mn-lt"/>
                <a:cs typeface="Arial"/>
              </a:rPr>
              <a:t>Loghi  insegne materiale pubblicitario  gadget  e  </a:t>
            </a:r>
            <a:r>
              <a:rPr lang="it-IT" sz="1600" b="1" dirty="0" err="1">
                <a:solidFill>
                  <a:srgbClr val="000000"/>
                </a:solidFill>
                <a:latin typeface="Speak Pro"/>
                <a:ea typeface="+mn-lt"/>
                <a:cs typeface="Arial"/>
              </a:rPr>
              <a:t>depliant</a:t>
            </a:r>
            <a:r>
              <a:rPr lang="it-IT" sz="1600" b="1" dirty="0">
                <a:solidFill>
                  <a:srgbClr val="000000"/>
                </a:solidFill>
                <a:latin typeface="Speak Pro"/>
                <a:ea typeface="+mn-lt"/>
                <a:cs typeface="Arial"/>
              </a:rPr>
              <a:t>  per il punto vendita</a:t>
            </a:r>
            <a:r>
              <a:rPr lang="it-IT" sz="1400" dirty="0">
                <a:solidFill>
                  <a:srgbClr val="000000"/>
                </a:solidFill>
                <a:latin typeface="Speak Pro"/>
                <a:ea typeface="+mn-lt"/>
                <a:cs typeface="Arial"/>
              </a:rPr>
              <a:t> </a:t>
            </a:r>
            <a:endParaRPr lang="it-IT" sz="1400" dirty="0">
              <a:solidFill>
                <a:srgbClr val="222222"/>
              </a:solidFill>
              <a:latin typeface="Arial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it-IT" sz="1400" dirty="0">
              <a:solidFill>
                <a:srgbClr val="222222"/>
              </a:solidFill>
              <a:latin typeface="Arial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1400" dirty="0">
                <a:solidFill>
                  <a:srgbClr val="222222"/>
                </a:solidFill>
                <a:latin typeface="Arial"/>
                <a:ea typeface="+mn-lt"/>
                <a:cs typeface="Arial"/>
              </a:rPr>
              <a:t>La nostra infrastruttura informatica dedicata, software  inclusi un sito web e un e-commerce ,per facilitare  la gestione delle vendite e l'interazione con i clienti. </a:t>
            </a:r>
            <a:endParaRPr lang="it-IT" sz="1400" dirty="0">
              <a:solidFill>
                <a:srgbClr val="000000"/>
              </a:solidFill>
              <a:latin typeface="Speak Pro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it-IT" sz="1400" dirty="0">
              <a:solidFill>
                <a:srgbClr val="222222"/>
              </a:solidFill>
              <a:latin typeface="Arial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1400" b="1" dirty="0">
                <a:solidFill>
                  <a:srgbClr val="222222"/>
                </a:solidFill>
                <a:latin typeface="Arial"/>
                <a:ea typeface="+mn-lt"/>
                <a:cs typeface="Arial"/>
              </a:rPr>
              <a:t>Vantaggi Economici**</a:t>
            </a:r>
            <a:r>
              <a:rPr lang="it-IT" sz="1400" dirty="0">
                <a:solidFill>
                  <a:srgbClr val="222222"/>
                </a:solidFill>
                <a:latin typeface="Arial"/>
                <a:ea typeface="+mn-lt"/>
                <a:cs typeface="Arial"/>
              </a:rPr>
              <a:t> I nostri prezzi vantaggiosi rendono l'offerta allettante. Inoltre, supportiamo i nostri affiliati con campagne social e indicizzazione online, per massimizzare la visibilità e le vendite.</a:t>
            </a:r>
            <a:endParaRPr lang="it-IT" sz="1400" dirty="0">
              <a:solidFill>
                <a:srgbClr val="000000"/>
              </a:solidFill>
              <a:latin typeface="Speak Pro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it-IT" sz="1400" dirty="0">
              <a:solidFill>
                <a:srgbClr val="222222"/>
              </a:solidFill>
              <a:latin typeface="Arial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1400" b="1" dirty="0">
                <a:solidFill>
                  <a:srgbClr val="222222"/>
                </a:solidFill>
                <a:latin typeface="Arial"/>
                <a:ea typeface="+mn-lt"/>
                <a:cs typeface="Arial"/>
              </a:rPr>
              <a:t>Supporto Finanziario**</a:t>
            </a:r>
            <a:r>
              <a:rPr lang="it-IT" sz="1400" dirty="0">
                <a:solidFill>
                  <a:srgbClr val="222222"/>
                </a:solidFill>
                <a:latin typeface="Arial"/>
                <a:ea typeface="+mn-lt"/>
                <a:cs typeface="Arial"/>
              </a:rPr>
              <a:t> Offriamo una possibilità di avviamento assistito, incluso una possibilità di  accesso al microcredito statale fino a 50.000 euro, con una garanzia  del 80%. </a:t>
            </a:r>
            <a:endParaRPr lang="it-IT" sz="1400" dirty="0">
              <a:solidFill>
                <a:srgbClr val="000000"/>
              </a:solidFill>
              <a:latin typeface="Speak Pro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1400" dirty="0">
                <a:solidFill>
                  <a:srgbClr val="222222"/>
                </a:solidFill>
                <a:latin typeface="Arial"/>
                <a:ea typeface="+mn-lt"/>
                <a:cs typeface="Arial"/>
              </a:rPr>
              <a:t>Questo rappresenta un'opzione ideale per finanziare l'inizio della tua attività. </a:t>
            </a:r>
            <a:endParaRPr lang="it-IT" sz="1400" dirty="0">
              <a:solidFill>
                <a:srgbClr val="000000"/>
              </a:solidFill>
              <a:latin typeface="Speak Pro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it-IT" sz="1400" dirty="0">
              <a:solidFill>
                <a:srgbClr val="222222"/>
              </a:solidFill>
              <a:latin typeface="Arial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1400" b="1" dirty="0">
                <a:solidFill>
                  <a:srgbClr val="222222"/>
                </a:solidFill>
                <a:latin typeface="Arial"/>
                <a:ea typeface="+mn-lt"/>
                <a:cs typeface="Arial"/>
              </a:rPr>
              <a:t>Conclusione**</a:t>
            </a:r>
            <a:r>
              <a:rPr lang="it-IT" sz="1400" dirty="0">
                <a:solidFill>
                  <a:srgbClr val="222222"/>
                </a:solidFill>
                <a:latin typeface="Arial"/>
                <a:ea typeface="+mn-lt"/>
                <a:cs typeface="Arial"/>
              </a:rPr>
              <a:t> Scegliere l’</a:t>
            </a:r>
            <a:r>
              <a:rPr lang="it-IT" sz="1400" dirty="0" err="1">
                <a:solidFill>
                  <a:srgbClr val="222222"/>
                </a:solidFill>
                <a:latin typeface="Arial"/>
                <a:ea typeface="+mn-lt"/>
                <a:cs typeface="Arial"/>
              </a:rPr>
              <a:t>AgenziaSerramenti</a:t>
            </a:r>
            <a:r>
              <a:rPr lang="it-IT" sz="1400" dirty="0">
                <a:solidFill>
                  <a:srgbClr val="222222"/>
                </a:solidFill>
                <a:latin typeface="Arial"/>
                <a:ea typeface="+mn-lt"/>
                <a:cs typeface="Arial"/>
              </a:rPr>
              <a:t> Franchising significa investire in un futuro di successo. Unisciti a noi e approfitta di un'opportunità strutturata per crescere nel mercato delle serramenti.</a:t>
            </a:r>
            <a:endParaRPr lang="it-IT" sz="1400" dirty="0"/>
          </a:p>
          <a:p>
            <a:endParaRPr lang="it-IT" sz="1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E381B8-6038-712C-1C1D-1E0AAEEC5764}"/>
              </a:ext>
            </a:extLst>
          </p:cNvPr>
          <p:cNvSpPr txBox="1"/>
          <p:nvPr/>
        </p:nvSpPr>
        <p:spPr>
          <a:xfrm>
            <a:off x="3588501" y="-1842"/>
            <a:ext cx="841713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5400" b="1" dirty="0">
                <a:latin typeface="Speak Pro"/>
              </a:rPr>
              <a:t>Cos’è il nostro</a:t>
            </a:r>
          </a:p>
          <a:p>
            <a:pPr algn="ctr"/>
            <a:r>
              <a:rPr lang="it-IT" sz="5400" b="1" i="1" dirty="0">
                <a:solidFill>
                  <a:srgbClr val="FF0000"/>
                </a:solidFill>
                <a:latin typeface="Speak Pro"/>
              </a:rPr>
              <a:t>Franchising point </a:t>
            </a:r>
            <a:r>
              <a:rPr lang="it-IT" sz="5400" b="1" dirty="0">
                <a:solidFill>
                  <a:srgbClr val="FF0000"/>
                </a:solidFill>
                <a:latin typeface="Speak Pro"/>
                <a:ea typeface="Speak Pro"/>
                <a:cs typeface="Speak Pro"/>
              </a:rPr>
              <a:t>​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9" name="Immagine 8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F86C9E86-2943-A690-3FD1-29F4D221E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" y="0"/>
            <a:ext cx="3567362" cy="2524125"/>
          </a:xfrm>
          <a:prstGeom prst="rect">
            <a:avLst/>
          </a:prstGeom>
        </p:spPr>
      </p:pic>
      <p:pic>
        <p:nvPicPr>
          <p:cNvPr id="3" name="Immagine 2" descr="Freccetta nel centro del bersaglio">
            <a:extLst>
              <a:ext uri="{FF2B5EF4-FFF2-40B4-BE49-F238E27FC236}">
                <a16:creationId xmlns:a16="http://schemas.microsoft.com/office/drawing/2014/main" id="{C5778DF7-0DC9-E1EC-7B39-6CB783F2A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0484"/>
            <a:ext cx="3581400" cy="32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4"/>
    </mc:Choice>
    <mc:Fallback xmlns="">
      <p:transition spd="slow" advTm="657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2648C-7688-825D-345F-35CA09C6E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76B6310-171D-FF10-B768-3F3BBB40818A}"/>
              </a:ext>
            </a:extLst>
          </p:cNvPr>
          <p:cNvSpPr txBox="1"/>
          <p:nvPr/>
        </p:nvSpPr>
        <p:spPr>
          <a:xfrm>
            <a:off x="3398395" y="6408175"/>
            <a:ext cx="430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SALA MOSTRA  </a:t>
            </a:r>
          </a:p>
        </p:txBody>
      </p:sp>
      <p:pic>
        <p:nvPicPr>
          <p:cNvPr id="6" name="Immagine 5" descr="Immagine che contiene Maniglia della porta, finestra, muro, interno&#10;&#10;Descrizione generata automaticamente">
            <a:extLst>
              <a:ext uri="{FF2B5EF4-FFF2-40B4-BE49-F238E27FC236}">
                <a16:creationId xmlns:a16="http://schemas.microsoft.com/office/drawing/2014/main" id="{4F6545CC-F258-10CD-054D-E9F103D7A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037" y="43861"/>
            <a:ext cx="7175378" cy="2819109"/>
          </a:xfrm>
          <a:prstGeom prst="rect">
            <a:avLst/>
          </a:prstGeom>
        </p:spPr>
      </p:pic>
      <p:pic>
        <p:nvPicPr>
          <p:cNvPr id="8" name="Immagine 7" descr="Immagine che contiene Maniglia della porta, testo, oggetti in metallo, maniglia&#10;&#10;Descrizione generata automaticamente">
            <a:extLst>
              <a:ext uri="{FF2B5EF4-FFF2-40B4-BE49-F238E27FC236}">
                <a16:creationId xmlns:a16="http://schemas.microsoft.com/office/drawing/2014/main" id="{99AAF0D8-31CC-F185-97B7-D7F1C5787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884" y="3309330"/>
            <a:ext cx="4445737" cy="2612764"/>
          </a:xfrm>
          <a:prstGeom prst="rect">
            <a:avLst/>
          </a:prstGeom>
        </p:spPr>
      </p:pic>
      <p:pic>
        <p:nvPicPr>
          <p:cNvPr id="11" name="Immagine 10" descr="Immagine che contiene cilindro, attrezzatura, interno&#10;&#10;Descrizione generata automaticamente">
            <a:extLst>
              <a:ext uri="{FF2B5EF4-FFF2-40B4-BE49-F238E27FC236}">
                <a16:creationId xmlns:a16="http://schemas.microsoft.com/office/drawing/2014/main" id="{AAA9B63A-1E64-87D6-82CC-89C73B616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037" y="3322167"/>
            <a:ext cx="3921594" cy="2612763"/>
          </a:xfrm>
          <a:prstGeom prst="rect">
            <a:avLst/>
          </a:prstGeom>
        </p:spPr>
      </p:pic>
      <p:pic>
        <p:nvPicPr>
          <p:cNvPr id="13" name="Immagine 12" descr="Immagine che contiene muro, interno, galleria, interior design&#10;&#10;Descrizione generata automaticamente">
            <a:extLst>
              <a:ext uri="{FF2B5EF4-FFF2-40B4-BE49-F238E27FC236}">
                <a16:creationId xmlns:a16="http://schemas.microsoft.com/office/drawing/2014/main" id="{B5D03B7F-8E96-E31B-0BEE-B118C8987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55223" y="3140022"/>
            <a:ext cx="5762007" cy="3080880"/>
          </a:xfrm>
          <a:prstGeom prst="rect">
            <a:avLst/>
          </a:prstGeom>
        </p:spPr>
      </p:pic>
      <p:pic>
        <p:nvPicPr>
          <p:cNvPr id="15" name="Immagine 1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34BD9C72-5688-17BC-1272-4C0B7DD34C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84" y="80492"/>
            <a:ext cx="4180541" cy="29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1"/>
    </mc:Choice>
    <mc:Fallback xmlns="">
      <p:transition spd="slow" advTm="6201"/>
    </mc:Fallback>
  </mc:AlternateContent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/>
</ds:datastoreItem>
</file>

<file path=customXml/itemProps3.xml><?xml version="1.0" encoding="utf-8"?>
<ds:datastoreItem xmlns:ds="http://schemas.openxmlformats.org/officeDocument/2006/customXml" ds:itemID="{16377351-63A1-4C2E-8C9A-66CDD70F16A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{DA54940F-1FE2-4B8C-9958-70E184CC5BD1}tf11437505_win32</Template>
  <TotalTime>119</TotalTime>
  <Words>740</Words>
  <Application>Microsoft Office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 Pro Cond Light</vt:lpstr>
      <vt:lpstr>Speak Pro</vt:lpstr>
      <vt:lpstr>RetrospectVTI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beb</dc:creator>
  <cp:lastModifiedBy>Utente</cp:lastModifiedBy>
  <cp:revision>567</cp:revision>
  <cp:lastPrinted>2024-01-15T21:36:00Z</cp:lastPrinted>
  <dcterms:created xsi:type="dcterms:W3CDTF">2024-01-14T19:09:00Z</dcterms:created>
  <dcterms:modified xsi:type="dcterms:W3CDTF">2025-01-29T15:36:40Z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CE86AB80CB824BCA9513440462326B54_13</vt:lpwstr>
  </property>
  <property fmtid="{D5CDD505-2E9C-101B-9397-08002B2CF9AE}" pid="4" name="KSOProductBuildVer">
    <vt:lpwstr>1033-12.2.0.13412</vt:lpwstr>
  </property>
</Properties>
</file>